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7AA3E-753F-434D-BF38-E9A1B8E5402E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DD6CC-F7CE-BB4B-A2EA-77D8E43C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6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205. Garlic.</a:t>
            </a:r>
            <a:r>
              <a:rPr lang="en-US" baseline="0" dirty="0" smtClean="0"/>
              <a:t>  Clove outer epidermal cells,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7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206. Garlic.  Clove epidermal </a:t>
            </a:r>
            <a:r>
              <a:rPr lang="en-US" dirty="0" err="1" smtClean="0"/>
              <a:t>stomate</a:t>
            </a:r>
            <a:r>
              <a:rPr lang="en-US" dirty="0" smtClean="0"/>
              <a:t> (arrow) 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2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207. Garlic. Clove epidermal cells in outer epidermal</a:t>
            </a:r>
            <a:r>
              <a:rPr lang="en-US" baseline="0" dirty="0" smtClean="0"/>
              <a:t> layer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00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208. Garlic. Clove inner epidermal</a:t>
            </a:r>
            <a:r>
              <a:rPr lang="en-US" baseline="0" dirty="0" smtClean="0"/>
              <a:t> cell layer</a:t>
            </a:r>
            <a:r>
              <a:rPr lang="en-US" dirty="0" smtClean="0"/>
              <a:t>, 10X.  Note cells are more cuboidal than in outer layer.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20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209. Garlic. Clove inner epidermal</a:t>
            </a:r>
            <a:r>
              <a:rPr lang="en-US" baseline="0" dirty="0" smtClean="0"/>
              <a:t> layer cells</a:t>
            </a:r>
            <a:r>
              <a:rPr lang="en-US" dirty="0" smtClean="0"/>
              <a:t>, stained with safranin,10X.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1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210. Garlic. Clove inner epidermal</a:t>
            </a:r>
            <a:r>
              <a:rPr lang="en-US" baseline="0" dirty="0" smtClean="0"/>
              <a:t> layer cells</a:t>
            </a:r>
            <a:r>
              <a:rPr lang="en-US" dirty="0" smtClean="0"/>
              <a:t>, 25X.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74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211. Garlic. Clove inner epidermal</a:t>
            </a:r>
            <a:r>
              <a:rPr lang="en-US" baseline="0" dirty="0" smtClean="0"/>
              <a:t>  layer cells</a:t>
            </a:r>
            <a:r>
              <a:rPr lang="en-US" dirty="0" smtClean="0"/>
              <a:t>, </a:t>
            </a:r>
            <a:r>
              <a:rPr lang="en-US" dirty="0" err="1" smtClean="0"/>
              <a:t>safranin</a:t>
            </a:r>
            <a:r>
              <a:rPr lang="en-US" dirty="0" smtClean="0"/>
              <a:t> stain, 25X.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14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212. Garlic. Clove inner epidermal</a:t>
            </a:r>
            <a:r>
              <a:rPr lang="en-US" baseline="0" dirty="0" smtClean="0"/>
              <a:t> layer cells</a:t>
            </a:r>
            <a:r>
              <a:rPr lang="en-US" dirty="0" smtClean="0"/>
              <a:t>, 40X.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36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213. Garlic. Clove inner epidermal</a:t>
            </a:r>
            <a:r>
              <a:rPr lang="en-US" baseline="0" dirty="0" smtClean="0"/>
              <a:t> layer cells</a:t>
            </a:r>
            <a:r>
              <a:rPr lang="en-US" dirty="0" smtClean="0"/>
              <a:t>, </a:t>
            </a:r>
            <a:r>
              <a:rPr lang="en-US" dirty="0" err="1" smtClean="0"/>
              <a:t>safranin</a:t>
            </a:r>
            <a:r>
              <a:rPr lang="en-US" dirty="0" smtClean="0"/>
              <a:t>,</a:t>
            </a:r>
            <a:r>
              <a:rPr lang="en-US" baseline="0" dirty="0" smtClean="0"/>
              <a:t> 40</a:t>
            </a:r>
            <a:r>
              <a:rPr lang="en-US" dirty="0" smtClean="0"/>
              <a:t>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34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214. Garlic. Clove, parenchymal cells, 10X.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197</a:t>
            </a:r>
            <a:r>
              <a:rPr lang="en-US" i="1" dirty="0" smtClean="0"/>
              <a:t>. Allium </a:t>
            </a:r>
            <a:r>
              <a:rPr lang="en-US" i="1" dirty="0" err="1" smtClean="0"/>
              <a:t>sativum</a:t>
            </a:r>
            <a:r>
              <a:rPr lang="en-US" i="1" dirty="0" smtClean="0"/>
              <a:t> </a:t>
            </a:r>
            <a:r>
              <a:rPr lang="en-US" dirty="0" smtClean="0"/>
              <a:t>L.    Garlic.  Epidermal</a:t>
            </a:r>
            <a:r>
              <a:rPr lang="en-US" baseline="0" dirty="0" smtClean="0"/>
              <a:t> </a:t>
            </a:r>
            <a:r>
              <a:rPr lang="en-US" baseline="0" dirty="0" smtClean="0"/>
              <a:t>cells in s</a:t>
            </a:r>
            <a:r>
              <a:rPr lang="en-US" dirty="0" smtClean="0"/>
              <a:t>urface skin of clove,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62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215. Garlic. Clove, parenchymal calls, </a:t>
            </a:r>
            <a:r>
              <a:rPr lang="en-US" dirty="0" err="1" smtClean="0"/>
              <a:t>safranin</a:t>
            </a:r>
            <a:r>
              <a:rPr lang="en-US" dirty="0" smtClean="0"/>
              <a:t> stain,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17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216. Garlic. Clove, parenchymal cells,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09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217. Garlic. Clove, parenchymal cells, </a:t>
            </a:r>
            <a:r>
              <a:rPr lang="en-US" dirty="0" err="1" smtClean="0"/>
              <a:t>safranin</a:t>
            </a:r>
            <a:r>
              <a:rPr lang="en-US" baseline="0" dirty="0" smtClean="0"/>
              <a:t> stain,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49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218. Garlic. Clove, parenchymal cells, 40X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43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219. Garlic. Clove, parenchymal cells, </a:t>
            </a:r>
            <a:r>
              <a:rPr lang="en-US" dirty="0" err="1" smtClean="0"/>
              <a:t>safranin</a:t>
            </a:r>
            <a:r>
              <a:rPr lang="en-US" baseline="0" dirty="0" smtClean="0"/>
              <a:t> stain, 4</a:t>
            </a:r>
            <a:r>
              <a:rPr lang="en-US" dirty="0" smtClean="0"/>
              <a:t>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59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220. Garlic. Clove druse crystals,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47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221. Garlic. Clove druse crystals, 40X.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76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222. Garlic. SEM.  Courtesy of Dr. Meredith A. 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9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198. Garlic.  Epidermal</a:t>
            </a:r>
            <a:r>
              <a:rPr lang="en-US" baseline="0" dirty="0" smtClean="0"/>
              <a:t> cells in s</a:t>
            </a:r>
            <a:r>
              <a:rPr lang="en-US" dirty="0" smtClean="0"/>
              <a:t>urface skin of clove,</a:t>
            </a:r>
            <a:r>
              <a:rPr lang="en-US" baseline="0" dirty="0" smtClean="0"/>
              <a:t>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5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199. Garlic.  Epidermal</a:t>
            </a:r>
            <a:r>
              <a:rPr lang="en-US" baseline="0" dirty="0" smtClean="0"/>
              <a:t> cells in s</a:t>
            </a:r>
            <a:r>
              <a:rPr lang="en-US" dirty="0" smtClean="0"/>
              <a:t>urface skin of clove,</a:t>
            </a:r>
            <a:r>
              <a:rPr lang="en-US" baseline="0" dirty="0" smtClean="0"/>
              <a:t> 40X.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91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200. Garlic.  Vessel</a:t>
            </a:r>
            <a:r>
              <a:rPr lang="en-US" baseline="0" dirty="0" smtClean="0"/>
              <a:t> in surface skin of clove stained with </a:t>
            </a:r>
            <a:r>
              <a:rPr lang="en-US" baseline="0" dirty="0" err="1" smtClean="0"/>
              <a:t>safranin</a:t>
            </a:r>
            <a:r>
              <a:rPr lang="en-US" baseline="0" dirty="0" smtClean="0"/>
              <a:t>, 25X.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36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201. Garlic. Vessel in skin of clove stained with </a:t>
            </a:r>
            <a:r>
              <a:rPr lang="en-US" dirty="0" err="1" smtClean="0"/>
              <a:t>safranin</a:t>
            </a:r>
            <a:r>
              <a:rPr lang="en-US" dirty="0" smtClean="0"/>
              <a:t>, 40X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4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202. Garlic. Clove epidermal</a:t>
            </a:r>
            <a:r>
              <a:rPr lang="en-US" baseline="0" dirty="0" smtClean="0"/>
              <a:t> cells in</a:t>
            </a:r>
            <a:r>
              <a:rPr lang="en-US" dirty="0" smtClean="0"/>
              <a:t> outer epidermal layer, 10X. </a:t>
            </a:r>
            <a:r>
              <a:rPr lang="en-US" dirty="0" err="1" smtClean="0"/>
              <a:t>Stomate</a:t>
            </a:r>
            <a:r>
              <a:rPr lang="en-US" dirty="0" smtClean="0"/>
              <a:t> (arrow).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28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203. Garlic. Clove epidermal cells in outer epidermal layer</a:t>
            </a:r>
            <a:r>
              <a:rPr lang="en-US" baseline="0" dirty="0" smtClean="0"/>
              <a:t> stained with</a:t>
            </a:r>
            <a:r>
              <a:rPr lang="en-US" dirty="0" smtClean="0"/>
              <a:t> </a:t>
            </a:r>
            <a:r>
              <a:rPr lang="en-US" dirty="0" err="1" smtClean="0"/>
              <a:t>safranin</a:t>
            </a:r>
            <a:r>
              <a:rPr lang="en-US" dirty="0" smtClean="0"/>
              <a:t>, 10X. </a:t>
            </a:r>
            <a:r>
              <a:rPr lang="en-US" dirty="0" err="1" smtClean="0"/>
              <a:t>Stomates</a:t>
            </a:r>
            <a:r>
              <a:rPr lang="en-US" dirty="0" smtClean="0"/>
              <a:t> (arrows)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8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204. Garlic. Clove outer epidermis with </a:t>
            </a:r>
            <a:r>
              <a:rPr lang="en-US" dirty="0" err="1" smtClean="0"/>
              <a:t>stomate</a:t>
            </a:r>
            <a:r>
              <a:rPr lang="en-US" baseline="0" dirty="0" smtClean="0"/>
              <a:t> (arrow)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0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5EC-5DF5-7040-AF55-1AC8C91F96F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B248-25F1-9140-A1CC-6F107B1E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5EC-5DF5-7040-AF55-1AC8C91F96F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B248-25F1-9140-A1CC-6F107B1E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4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5EC-5DF5-7040-AF55-1AC8C91F96F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B248-25F1-9140-A1CC-6F107B1E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2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5EC-5DF5-7040-AF55-1AC8C91F96F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B248-25F1-9140-A1CC-6F107B1E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5EC-5DF5-7040-AF55-1AC8C91F96F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B248-25F1-9140-A1CC-6F107B1E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5EC-5DF5-7040-AF55-1AC8C91F96F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B248-25F1-9140-A1CC-6F107B1E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8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5EC-5DF5-7040-AF55-1AC8C91F96FA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B248-25F1-9140-A1CC-6F107B1E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8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5EC-5DF5-7040-AF55-1AC8C91F96FA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B248-25F1-9140-A1CC-6F107B1E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3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5EC-5DF5-7040-AF55-1AC8C91F96FA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B248-25F1-9140-A1CC-6F107B1E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5EC-5DF5-7040-AF55-1AC8C91F96F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B248-25F1-9140-A1CC-6F107B1E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4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5EC-5DF5-7040-AF55-1AC8C91F96F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B248-25F1-9140-A1CC-6F107B1E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3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25EC-5DF5-7040-AF55-1AC8C91F96F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2B248-25F1-9140-A1CC-6F107B1E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1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Garlic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194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epid 4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rlic clove stomate 4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3869007" y="3614898"/>
            <a:ext cx="710799" cy="0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35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epid 1 25X sa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4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epid 2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7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epid 2 10X sa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7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epid 2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0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epid 2 25X sa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52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epid 2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62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epid 2 40X sa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75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parench 10X 1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4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surface epid 1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23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parench 10X 2 sa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3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parench 25X 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64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parench 25X 2 sa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50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parench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38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parench 40X 2 sa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90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parench druse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36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parench druse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09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e garlic SE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7219" r="6468" b="13385"/>
          <a:stretch/>
        </p:blipFill>
        <p:spPr>
          <a:xfrm>
            <a:off x="121804" y="0"/>
            <a:ext cx="9022196" cy="6675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5150" y="6338348"/>
            <a:ext cx="90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100 µm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0829" y="6515719"/>
            <a:ext cx="2379687" cy="342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1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surface epid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1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surface epid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2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surface vasc saf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2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surface vessel saf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epid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025343" y="3361233"/>
            <a:ext cx="1" cy="927317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62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epid 1 10X sa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8033446" y="296920"/>
            <a:ext cx="0" cy="659542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901536" y="857859"/>
            <a:ext cx="1" cy="927317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22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 clove epid stomate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1787277" y="4447749"/>
            <a:ext cx="710799" cy="0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40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430</Words>
  <Application>Microsoft Macintosh PowerPoint</Application>
  <PresentationFormat>On-screen Show (4:3)</PresentationFormat>
  <Paragraphs>61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2</cp:revision>
  <cp:lastPrinted>2016-02-03T18:54:19Z</cp:lastPrinted>
  <dcterms:created xsi:type="dcterms:W3CDTF">2016-02-03T18:46:21Z</dcterms:created>
  <dcterms:modified xsi:type="dcterms:W3CDTF">2016-02-03T18:56:17Z</dcterms:modified>
</cp:coreProperties>
</file>